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9" r:id="rId13"/>
    <p:sldId id="265" r:id="rId14"/>
    <p:sldId id="266" r:id="rId15"/>
    <p:sldId id="284" r:id="rId16"/>
    <p:sldId id="285" r:id="rId17"/>
    <p:sldId id="267" r:id="rId18"/>
    <p:sldId id="291" r:id="rId19"/>
    <p:sldId id="292" r:id="rId20"/>
    <p:sldId id="293" r:id="rId21"/>
    <p:sldId id="294" r:id="rId22"/>
    <p:sldId id="295" r:id="rId23"/>
    <p:sldId id="29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3" r:id="rId34"/>
    <p:sldId id="290" r:id="rId35"/>
    <p:sldId id="277" r:id="rId36"/>
    <p:sldId id="278" r:id="rId37"/>
    <p:sldId id="279" r:id="rId38"/>
    <p:sldId id="280" r:id="rId39"/>
    <p:sldId id="282" r:id="rId40"/>
    <p:sldId id="281" r:id="rId41"/>
    <p:sldId id="28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99260-D3B2-48A3-AD22-7DD46067836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1DA9E-1838-46EF-9FC8-853113AB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9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C802-F9A9-4A1E-BC15-8E08FAB7D50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3D57-25D0-4300-B324-3CF011B0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Neoadjuvant </a:t>
            </a:r>
            <a:r>
              <a:rPr lang="en-US" b="1" dirty="0" smtClean="0"/>
              <a:t>therapy in </a:t>
            </a:r>
            <a:r>
              <a:rPr lang="en-US" b="1" dirty="0" smtClean="0"/>
              <a:t>breast cancer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27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889" r="10758" b="28030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Before treatment starts or during treatment, the following issues should also be </a:t>
            </a:r>
            <a:r>
              <a:rPr lang="en-US" dirty="0" smtClean="0">
                <a:solidFill>
                  <a:srgbClr val="FF0000"/>
                </a:solidFill>
              </a:rPr>
              <a:t>considered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29748" r="11100" b="31813"/>
          <a:stretch/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60913" r="48686" b="7648"/>
          <a:stretch/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 Regimens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t="21274" r="11104" b="56991"/>
          <a:stretch/>
        </p:blipFill>
        <p:spPr bwMode="auto">
          <a:xfrm>
            <a:off x="685800" y="2438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26191" r="11762" b="23295"/>
          <a:stretch/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305800" y="1801091"/>
            <a:ext cx="380999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NETX </a:t>
            </a:r>
            <a:r>
              <a:rPr lang="en-US" dirty="0"/>
              <a:t>can downstage breast </a:t>
            </a:r>
            <a:r>
              <a:rPr lang="en-US" dirty="0" smtClean="0"/>
              <a:t>tumours, converting </a:t>
            </a:r>
            <a:r>
              <a:rPr lang="en-US" dirty="0"/>
              <a:t>an otherwise inoperable patient into </a:t>
            </a:r>
            <a:r>
              <a:rPr lang="en-US" dirty="0" smtClean="0"/>
              <a:t>an operable </a:t>
            </a:r>
            <a:r>
              <a:rPr lang="en-US" dirty="0"/>
              <a:t>one or </a:t>
            </a:r>
            <a:r>
              <a:rPr lang="en-US" dirty="0" smtClean="0"/>
              <a:t>enabling BCS.</a:t>
            </a:r>
          </a:p>
          <a:p>
            <a:r>
              <a:rPr lang="en-US" dirty="0" smtClean="0"/>
              <a:t> </a:t>
            </a:r>
            <a:r>
              <a:rPr lang="en-US" dirty="0"/>
              <a:t>Downstaging </a:t>
            </a:r>
            <a:r>
              <a:rPr lang="en-US" dirty="0" smtClean="0"/>
              <a:t>rates vary</a:t>
            </a:r>
            <a:r>
              <a:rPr lang="en-US" dirty="0"/>
              <a:t>, but up to 45%–50% of patients who would require </a:t>
            </a:r>
            <a:r>
              <a:rPr lang="en-US" dirty="0" smtClean="0"/>
              <a:t>an upfront </a:t>
            </a:r>
            <a:r>
              <a:rPr lang="en-US" dirty="0"/>
              <a:t>mastectomy can be converted to </a:t>
            </a:r>
            <a:r>
              <a:rPr lang="en-US" dirty="0" smtClean="0"/>
              <a:t>BCS </a:t>
            </a:r>
            <a:r>
              <a:rPr lang="en-US" dirty="0"/>
              <a:t>after </a:t>
            </a:r>
            <a:r>
              <a:rPr lang="en-US" dirty="0" smtClean="0"/>
              <a:t>NETX. </a:t>
            </a:r>
          </a:p>
          <a:p>
            <a:r>
              <a:rPr lang="en-US" dirty="0" smtClean="0"/>
              <a:t>A recent </a:t>
            </a:r>
            <a:r>
              <a:rPr lang="en-US" dirty="0"/>
              <a:t>meta-analysis demonstrated that aromatase </a:t>
            </a:r>
            <a:r>
              <a:rPr lang="en-US" dirty="0" smtClean="0"/>
              <a:t>inhibitors are </a:t>
            </a:r>
            <a:r>
              <a:rPr lang="en-US" dirty="0"/>
              <a:t>superior to tamoxifen when used as </a:t>
            </a:r>
            <a:r>
              <a:rPr lang="en-US" dirty="0" smtClean="0"/>
              <a:t>NETX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>
            <a:normAutofit/>
          </a:bodyPr>
          <a:lstStyle/>
          <a:p>
            <a:r>
              <a:rPr lang="en-US" dirty="0"/>
              <a:t>Because a </a:t>
            </a:r>
            <a:r>
              <a:rPr lang="en-US" dirty="0" smtClean="0"/>
              <a:t>PCR </a:t>
            </a:r>
            <a:r>
              <a:rPr lang="en-US" dirty="0"/>
              <a:t>after </a:t>
            </a:r>
            <a:r>
              <a:rPr lang="en-US" dirty="0" smtClean="0"/>
              <a:t>NETX </a:t>
            </a:r>
            <a:r>
              <a:rPr lang="en-US" dirty="0"/>
              <a:t>is rare, that variable has </a:t>
            </a:r>
            <a:r>
              <a:rPr lang="en-US" dirty="0" smtClean="0"/>
              <a:t>not been </a:t>
            </a:r>
            <a:r>
              <a:rPr lang="en-US" dirty="0"/>
              <a:t>routinely used as a predictor of long-term </a:t>
            </a:r>
            <a:r>
              <a:rPr lang="en-US" dirty="0" smtClean="0"/>
              <a:t>survival. </a:t>
            </a:r>
          </a:p>
          <a:p>
            <a:r>
              <a:rPr lang="en-US" dirty="0" smtClean="0"/>
              <a:t>Immunohistochemical </a:t>
            </a:r>
            <a:r>
              <a:rPr lang="en-US" dirty="0"/>
              <a:t>assessment of the Ki-67 index </a:t>
            </a:r>
            <a:r>
              <a:rPr lang="en-US" dirty="0" smtClean="0"/>
              <a:t>in core </a:t>
            </a:r>
            <a:r>
              <a:rPr lang="en-US" dirty="0"/>
              <a:t>biopsies of tumour taken before, during, and at the </a:t>
            </a:r>
            <a:r>
              <a:rPr lang="en-US" dirty="0" smtClean="0"/>
              <a:t>end of NETX </a:t>
            </a:r>
            <a:r>
              <a:rPr lang="en-US" dirty="0"/>
              <a:t>might be a more clinically useful and valid </a:t>
            </a:r>
            <a:r>
              <a:rPr lang="en-US" dirty="0" smtClean="0"/>
              <a:t>surrogate for </a:t>
            </a:r>
            <a:r>
              <a:rPr lang="en-US" dirty="0"/>
              <a:t>outcome in patients with </a:t>
            </a:r>
            <a:r>
              <a:rPr lang="en-US" dirty="0" smtClean="0"/>
              <a:t>ER+ BCA.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13492" r="49244" b="14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1428" r="13658" b="240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2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22817" r="13323" b="24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4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4683" r="20351" b="90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22619" r="13212" b="238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1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21032" r="12988" b="23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4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22420" r="12989" b="242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5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0" t="22010" r="13100" b="236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Decision for Surgery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3622" r="11793" b="26380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Surgical Planning </a:t>
            </a:r>
            <a:r>
              <a:rPr lang="en-US" b="1" dirty="0"/>
              <a:t>– </a:t>
            </a:r>
            <a:r>
              <a:rPr lang="en-US" b="1" dirty="0">
                <a:solidFill>
                  <a:schemeClr val="tx2"/>
                </a:solidFill>
              </a:rPr>
              <a:t>Breast Conserving Surgery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t="20969" r="11104" b="37094"/>
          <a:stretch/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44841" r="11092" b="6250"/>
          <a:stretch/>
        </p:blipFill>
        <p:spPr bwMode="auto">
          <a:xfrm>
            <a:off x="36286" y="0"/>
            <a:ext cx="91077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12500" r="11427" b="47159"/>
          <a:stretch/>
        </p:blipFill>
        <p:spPr bwMode="auto">
          <a:xfrm>
            <a:off x="0" y="228600"/>
            <a:ext cx="9143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9762" r="11762" b="25757"/>
          <a:stretch/>
        </p:blipFill>
        <p:spPr bwMode="auto">
          <a:xfrm>
            <a:off x="-3629" y="152400"/>
            <a:ext cx="914762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4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Planning </a:t>
            </a:r>
            <a:r>
              <a:rPr lang="en-US" b="1" dirty="0"/>
              <a:t>– </a:t>
            </a:r>
            <a:r>
              <a:rPr lang="en-US" b="1" dirty="0">
                <a:solidFill>
                  <a:schemeClr val="tx2"/>
                </a:solidFill>
              </a:rPr>
              <a:t>Mastectomy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40866" r="11104" b="20564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15359" r="48304" b="381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Planning </a:t>
            </a:r>
            <a:r>
              <a:rPr lang="en-US" b="1" dirty="0"/>
              <a:t>– </a:t>
            </a:r>
            <a:r>
              <a:rPr lang="en-US" b="1" dirty="0">
                <a:solidFill>
                  <a:schemeClr val="tx2"/>
                </a:solidFill>
              </a:rPr>
              <a:t>Axillary Staging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67192" r="10760" b="6177"/>
          <a:stretch/>
        </p:blipFill>
        <p:spPr bwMode="auto">
          <a:xfrm>
            <a:off x="0" y="19050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2302" r="11650" b="220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t="54365" r="10312" b="22817"/>
          <a:stretch/>
        </p:blipFill>
        <p:spPr bwMode="auto">
          <a:xfrm>
            <a:off x="228600" y="1981200"/>
            <a:ext cx="876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t="18453" r="8973" b="1155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15080" r="9085" b="327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60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Surgical Planning </a:t>
            </a:r>
            <a:r>
              <a:rPr lang="en-US" b="1" dirty="0"/>
              <a:t>– </a:t>
            </a:r>
            <a:r>
              <a:rPr lang="en-US" b="1" dirty="0">
                <a:solidFill>
                  <a:schemeClr val="tx2"/>
                </a:solidFill>
              </a:rPr>
              <a:t>Breast Reconstruction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19744" r="10933" b="42604"/>
          <a:stretch/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56349" r="11650" b="6250"/>
          <a:stretch/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3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2302" r="11092" b="226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Radiation therapy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31989" r="11448" b="8013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1905" r="9196" b="776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Indications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49131" r="10933" b="6176"/>
          <a:stretch/>
        </p:blipFill>
        <p:spPr bwMode="auto">
          <a:xfrm>
            <a:off x="76200" y="1676400"/>
            <a:ext cx="906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56152" r="11650" b="6249"/>
          <a:stretch/>
        </p:blipFill>
        <p:spPr bwMode="auto">
          <a:xfrm>
            <a:off x="152400" y="990600"/>
            <a:ext cx="899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31151" r="11427" b="37103"/>
          <a:stretch/>
        </p:blipFill>
        <p:spPr bwMode="auto">
          <a:xfrm>
            <a:off x="32656" y="304800"/>
            <a:ext cx="911134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Contraindication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t="38723" r="20226" b="49338"/>
          <a:stretch/>
        </p:blipFill>
        <p:spPr bwMode="auto">
          <a:xfrm>
            <a:off x="304800" y="27432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Nomenclature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19744" r="11449" b="15972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42858" r="11762" b="776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following tests and procedure should be completed prior </a:t>
            </a:r>
            <a:r>
              <a:rPr lang="en-US" b="1" dirty="0" smtClean="0">
                <a:solidFill>
                  <a:srgbClr val="FF0000"/>
                </a:solidFill>
              </a:rPr>
              <a:t>to NST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12215" r="11493" b="54541"/>
          <a:stretch/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171</Words>
  <Application>Microsoft Office PowerPoint</Application>
  <PresentationFormat>عرض على الشاشة (3:4)‏</PresentationFormat>
  <Paragraphs>19</Paragraphs>
  <Slides>41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نسق Office</vt:lpstr>
      <vt:lpstr>Neoadjuvant therapy in breast cancer </vt:lpstr>
      <vt:lpstr>عرض تقديمي في PowerPoint</vt:lpstr>
      <vt:lpstr>عرض تقديمي في PowerPoint</vt:lpstr>
      <vt:lpstr>  Indications </vt:lpstr>
      <vt:lpstr>عرض تقديمي في PowerPoint</vt:lpstr>
      <vt:lpstr>Contraindication </vt:lpstr>
      <vt:lpstr>Nomenclature </vt:lpstr>
      <vt:lpstr>عرض تقديمي في PowerPoint</vt:lpstr>
      <vt:lpstr>The following tests and procedure should be completed prior to NST </vt:lpstr>
      <vt:lpstr>عرض تقديمي في PowerPoint</vt:lpstr>
      <vt:lpstr> Before treatment starts or during treatment, the following issues should also be considered </vt:lpstr>
      <vt:lpstr>عرض تقديمي في PowerPoint</vt:lpstr>
      <vt:lpstr>Treatment Regimens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Decision for Surgery </vt:lpstr>
      <vt:lpstr>Surgical Planning – Breast Conserving Surgery </vt:lpstr>
      <vt:lpstr>عرض تقديمي في PowerPoint</vt:lpstr>
      <vt:lpstr>عرض تقديمي في PowerPoint</vt:lpstr>
      <vt:lpstr>عرض تقديمي في PowerPoint</vt:lpstr>
      <vt:lpstr>Surgical Planning – Mastectomy </vt:lpstr>
      <vt:lpstr>Surgical Planning – Axillary Staging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Surgical Planning – Breast Reconstruction </vt:lpstr>
      <vt:lpstr>عرض تقديمي في PowerPoint</vt:lpstr>
      <vt:lpstr>عرض تقديمي في PowerPoint</vt:lpstr>
      <vt:lpstr>Radiation therapy </vt:lpstr>
      <vt:lpstr>عرض تقديمي في PowerPoint</vt:lpstr>
      <vt:lpstr>عرض تقديمي في PowerPoint</vt:lpstr>
      <vt:lpstr>Thank 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HIGH-TEC CENTER</dc:creator>
  <cp:lastModifiedBy>HIGH-TEC CENTER</cp:lastModifiedBy>
  <cp:revision>32</cp:revision>
  <dcterms:created xsi:type="dcterms:W3CDTF">2019-10-15T23:56:18Z</dcterms:created>
  <dcterms:modified xsi:type="dcterms:W3CDTF">2019-11-27T13:03:19Z</dcterms:modified>
</cp:coreProperties>
</file>